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87" r:id="rId35"/>
    <p:sldId id="288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Techniques of Plant Tissue Culture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8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4) Somatic Embryogenesis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Embryo formation from non sexual cells</a:t>
            </a:r>
          </a:p>
          <a:p>
            <a:r>
              <a:rPr lang="en-US" dirty="0"/>
              <a:t>Initiation and Development of embryos from somatic cells that is parallel to the developmental pathway of zygotic embryos</a:t>
            </a:r>
          </a:p>
          <a:p>
            <a:r>
              <a:rPr lang="en-US" dirty="0"/>
              <a:t>It is the process by which the somatic cells  or tissues develop into differential embryos and each fully developed embryo is capable of developing into a plantlet.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75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of Embryogenesis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Direct </a:t>
            </a:r>
            <a:r>
              <a:rPr lang="en-US" dirty="0"/>
              <a:t>Direct from cultured explant e.g., the organized structure of leaf, hypocotyls, stem, anthers and pollens and other parts</a:t>
            </a:r>
          </a:p>
          <a:p>
            <a:endParaRPr lang="en-GB" dirty="0" smtClean="0"/>
          </a:p>
          <a:p>
            <a:r>
              <a:rPr lang="en-GB" dirty="0" smtClean="0"/>
              <a:t>Indirect</a:t>
            </a:r>
            <a:r>
              <a:rPr lang="en-US" dirty="0"/>
              <a:t>From callus</a:t>
            </a:r>
          </a:p>
          <a:p>
            <a:r>
              <a:rPr lang="en-US" dirty="0"/>
              <a:t>From isolated cells i.e., cell suspension cultures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99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callus</a:t>
            </a:r>
            <a:br>
              <a:rPr lang="en-US" dirty="0"/>
            </a:br>
            <a:r>
              <a:rPr lang="en-US" dirty="0"/>
              <a:t>From isolated cells i.e., cell suspension cultures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Proembryo</a:t>
            </a:r>
            <a:endParaRPr lang="en-US" dirty="0"/>
          </a:p>
          <a:p>
            <a:r>
              <a:rPr lang="en-US" dirty="0"/>
              <a:t>Globular</a:t>
            </a:r>
          </a:p>
          <a:p>
            <a:r>
              <a:rPr lang="en-US" dirty="0"/>
              <a:t>Heart shape</a:t>
            </a:r>
          </a:p>
          <a:p>
            <a:r>
              <a:rPr lang="en-US" dirty="0"/>
              <a:t>Torpedo</a:t>
            </a:r>
          </a:p>
          <a:p>
            <a:r>
              <a:rPr lang="en-US"/>
              <a:t>Bipolar embryo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3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5)Cell </a:t>
            </a:r>
            <a:r>
              <a:rPr lang="en-US" dirty="0"/>
              <a:t>suspension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The growing of cell </a:t>
            </a:r>
            <a:r>
              <a:rPr lang="en-US" i="1" dirty="0"/>
              <a:t>in vitro</a:t>
            </a:r>
            <a:r>
              <a:rPr lang="en-US" dirty="0"/>
              <a:t>, including the culture of single cell or small </a:t>
            </a:r>
            <a:r>
              <a:rPr lang="en-US" dirty="0" err="1"/>
              <a:t>aggregats</a:t>
            </a:r>
            <a:r>
              <a:rPr lang="en-US" dirty="0"/>
              <a:t> of cells in a liquid m </a:t>
            </a:r>
            <a:r>
              <a:rPr lang="en-US" dirty="0" err="1"/>
              <a:t>edia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u="sng" dirty="0"/>
              <a:t>Cell=</a:t>
            </a:r>
            <a:r>
              <a:rPr lang="en-US" dirty="0"/>
              <a:t> The smallest structural unit of an organism that is able to grow and reproduce independently  </a:t>
            </a:r>
            <a:r>
              <a:rPr lang="en-US" dirty="0" err="1"/>
              <a:t>Hberlandt</a:t>
            </a:r>
            <a:r>
              <a:rPr lang="en-US" dirty="0"/>
              <a:t> 1902 developed the concept of cell culture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u="sng" dirty="0"/>
              <a:t>Benefits=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S.C cultures provides an excellent opportunity to investigate the properties and potentialities of plant cell.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81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/>
              <a:t>2. It also contributes our understanding of interrelationships and complementary influences of cells in multicellular organism.</a:t>
            </a:r>
          </a:p>
          <a:p>
            <a:pPr marL="514350" indent="-514350">
              <a:buNone/>
            </a:pPr>
            <a:r>
              <a:rPr lang="en-US" dirty="0"/>
              <a:t>3. Another aspect of the study was to describe the pathways of cellular organism .</a:t>
            </a:r>
          </a:p>
          <a:p>
            <a:pPr marL="514350" indent="-514350">
              <a:buNone/>
            </a:pPr>
            <a:r>
              <a:rPr lang="en-US" dirty="0"/>
              <a:t>4. The plant biotechnologist also recognized the merits of applying cell culture over an intact organ or whole plant culture to synthesize natural products.</a:t>
            </a:r>
          </a:p>
          <a:p>
            <a:pPr marL="514350" indent="-514350">
              <a:buNone/>
            </a:pPr>
            <a:r>
              <a:rPr lang="en-US" dirty="0"/>
              <a:t>5. It has great potential in crop improvement as free cell in culture permit quick administration and withdrawal of chemicals or different substances and making them easy targets of mutant selection.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546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6. The individual cells within a population shows cytogenetic  and metabolic variation is termed. Spatial Heterogeneity .In this way cell line selection techniques can be usefully applied  to produce high yielding cultures with superior agronomic traits.</a:t>
            </a:r>
          </a:p>
          <a:p>
            <a:pPr>
              <a:buNone/>
            </a:pPr>
            <a:r>
              <a:rPr lang="en-US" u="sng" dirty="0"/>
              <a:t>  Isolation of single cell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plant organs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cultured tissues</a:t>
            </a:r>
            <a:r>
              <a:rPr lang="en-US" u="sng" dirty="0"/>
              <a:t>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06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dirty="0" smtClean="0"/>
              <a:t>:Isolation </a:t>
            </a:r>
            <a:r>
              <a:rPr lang="en-US" dirty="0"/>
              <a:t>and purification of protoplast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Protoplast : </a:t>
            </a:r>
            <a:r>
              <a:rPr lang="en-US" dirty="0"/>
              <a:t>A cell whose cell wall has been removed or mechanically  resulting in membrane Bounded cell.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548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1921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Isolation of protoplast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Mechanical is used occasionally. </a:t>
            </a:r>
            <a:r>
              <a:rPr lang="en-US" dirty="0" err="1"/>
              <a:t>Vacoulated</a:t>
            </a:r>
            <a:r>
              <a:rPr lang="en-US" dirty="0"/>
              <a:t> cells are used Merit=unknown effect of enzyme on </a:t>
            </a:r>
            <a:r>
              <a:rPr lang="en-US" dirty="0" err="1"/>
              <a:t>prot.</a:t>
            </a:r>
            <a:r>
              <a:rPr lang="en-US" dirty="0"/>
              <a:t> is not  present.                 </a:t>
            </a:r>
          </a:p>
          <a:p>
            <a:pPr marL="514350" indent="-514350">
              <a:buAutoNum type="arabicPeriod"/>
            </a:pPr>
            <a:r>
              <a:rPr lang="en-US" dirty="0"/>
              <a:t> Enzymatic</a:t>
            </a:r>
          </a:p>
          <a:p>
            <a:pPr marL="514350" indent="-514350"/>
            <a:r>
              <a:rPr lang="en-US" dirty="0"/>
              <a:t>3. Mixed enzymatic procedure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47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Protoplast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Isolation of </a:t>
            </a:r>
            <a:r>
              <a:rPr lang="en-US" dirty="0" err="1"/>
              <a:t>prot.</a:t>
            </a:r>
            <a:r>
              <a:rPr lang="en-US" dirty="0"/>
              <a:t> From leaves= Direct</a:t>
            </a:r>
          </a:p>
          <a:p>
            <a:pPr marL="514350" indent="-514350">
              <a:buAutoNum type="arabicPeriod"/>
            </a:pPr>
            <a:r>
              <a:rPr lang="en-US" dirty="0"/>
              <a:t>Callus        3. cell suspension    =Indirect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611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7)Protoplast </a:t>
            </a:r>
            <a:r>
              <a:rPr lang="en-US" b="1" dirty="0"/>
              <a:t>fusion: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Protoplast </a:t>
            </a:r>
            <a:r>
              <a:rPr lang="en-US" dirty="0"/>
              <a:t>= Cell with out wall--------- </a:t>
            </a:r>
          </a:p>
          <a:p>
            <a:r>
              <a:rPr lang="en-US" dirty="0"/>
              <a:t>1- easy tools for under going fusion </a:t>
            </a:r>
            <a:r>
              <a:rPr lang="en-US" i="1" dirty="0"/>
              <a:t>in vitro</a:t>
            </a:r>
            <a:r>
              <a:rPr lang="en-US" dirty="0"/>
              <a:t>.</a:t>
            </a:r>
          </a:p>
          <a:p>
            <a:r>
              <a:rPr lang="en-US" dirty="0"/>
              <a:t>2- Incompatibility barriers do not exist during the cell fusion process at interspecific, </a:t>
            </a:r>
            <a:r>
              <a:rPr lang="en-US" dirty="0" err="1"/>
              <a:t>intergenric</a:t>
            </a:r>
            <a:r>
              <a:rPr lang="en-US" dirty="0"/>
              <a:t> or </a:t>
            </a:r>
            <a:r>
              <a:rPr lang="en-US" dirty="0" err="1"/>
              <a:t>interkingdom</a:t>
            </a:r>
            <a:r>
              <a:rPr lang="en-US" dirty="0"/>
              <a:t> level.</a:t>
            </a:r>
          </a:p>
          <a:p>
            <a:r>
              <a:rPr lang="en-US" dirty="0"/>
              <a:t>3- So it is the finest single cell system--------exciting possibilities in the field of somatic cell genetics + crop improvement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58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Callogenesis</a:t>
            </a:r>
            <a:endParaRPr lang="en-GB" dirty="0" smtClean="0"/>
          </a:p>
          <a:p>
            <a:r>
              <a:rPr lang="en-GB" dirty="0" smtClean="0"/>
              <a:t>Organogenesis</a:t>
            </a:r>
          </a:p>
          <a:p>
            <a:r>
              <a:rPr lang="en-GB" dirty="0" err="1" smtClean="0"/>
              <a:t>Micropropagation</a:t>
            </a:r>
            <a:endParaRPr lang="en-GB" dirty="0" smtClean="0"/>
          </a:p>
          <a:p>
            <a:r>
              <a:rPr lang="en-GB" dirty="0" smtClean="0"/>
              <a:t>Somatic embryogenesis</a:t>
            </a:r>
          </a:p>
          <a:p>
            <a:r>
              <a:rPr lang="en-GB" dirty="0" smtClean="0"/>
              <a:t>Cell Suspension Culture</a:t>
            </a:r>
          </a:p>
          <a:p>
            <a:r>
              <a:rPr lang="en-GB" dirty="0" smtClean="0"/>
              <a:t>Anther Culture</a:t>
            </a:r>
          </a:p>
          <a:p>
            <a:r>
              <a:rPr lang="en-GB" dirty="0" smtClean="0"/>
              <a:t>In Vitro </a:t>
            </a:r>
            <a:r>
              <a:rPr lang="en-GB" dirty="0" err="1" smtClean="0"/>
              <a:t>Germplasm</a:t>
            </a:r>
            <a:r>
              <a:rPr lang="en-GB" dirty="0" smtClean="0"/>
              <a:t> Conservation</a:t>
            </a:r>
          </a:p>
          <a:p>
            <a:r>
              <a:rPr lang="en-GB" dirty="0" smtClean="0"/>
              <a:t>Secondary metabolite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15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US" b="1" dirty="0"/>
              <a:t>Types of fusion:</a:t>
            </a:r>
            <a:endParaRPr lang="en-US" dirty="0"/>
          </a:p>
          <a:p>
            <a:pPr>
              <a:tabLst>
                <a:tab pos="457200" algn="l"/>
              </a:tabLst>
            </a:pPr>
            <a:r>
              <a:rPr lang="en-US" b="1" dirty="0"/>
              <a:t>1-Spontaneous fusion</a:t>
            </a:r>
            <a:r>
              <a:rPr lang="en-US" dirty="0" smtClean="0"/>
              <a:t>:</a:t>
            </a:r>
          </a:p>
          <a:p>
            <a:pPr>
              <a:tabLst>
                <a:tab pos="457200" algn="l"/>
              </a:tabLst>
            </a:pPr>
            <a:r>
              <a:rPr lang="en-US" b="1" dirty="0"/>
              <a:t>2-Mechanical fusion</a:t>
            </a:r>
            <a:r>
              <a:rPr lang="en-US" dirty="0"/>
              <a:t>:</a:t>
            </a:r>
          </a:p>
          <a:p>
            <a:pPr>
              <a:tabLst>
                <a:tab pos="457200" algn="l"/>
              </a:tabLst>
            </a:pPr>
            <a:r>
              <a:rPr lang="en-US" b="1" dirty="0"/>
              <a:t>3-Induced fusion:</a:t>
            </a:r>
            <a:endParaRPr lang="en-US" dirty="0"/>
          </a:p>
          <a:p>
            <a:pPr>
              <a:tabLst>
                <a:tab pos="457200" algn="l"/>
              </a:tabLst>
            </a:pPr>
            <a:r>
              <a:rPr lang="en-US" b="1" dirty="0"/>
              <a:t>4:Electro fusion:</a:t>
            </a:r>
            <a:endParaRPr lang="en-US" dirty="0"/>
          </a:p>
          <a:p>
            <a:pPr>
              <a:tabLst>
                <a:tab pos="457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88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7)Anther </a:t>
            </a:r>
            <a:r>
              <a:rPr lang="en-US" dirty="0"/>
              <a:t>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b="1" dirty="0">
                <a:cs typeface="Times New Roman" pitchFamily="18" charset="0"/>
              </a:rPr>
              <a:t>Why we need this?</a:t>
            </a:r>
            <a:endParaRPr lang="en-US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 </a:t>
            </a:r>
          </a:p>
          <a:p>
            <a:pPr lvl="0" algn="just"/>
            <a:r>
              <a:rPr lang="en-US" dirty="0">
                <a:cs typeface="Times New Roman" pitchFamily="18" charset="0"/>
              </a:rPr>
              <a:t>Breeding </a:t>
            </a:r>
            <a:r>
              <a:rPr lang="en-US" dirty="0" err="1">
                <a:cs typeface="Times New Roman" pitchFamily="18" charset="0"/>
              </a:rPr>
              <a:t>programme</a:t>
            </a:r>
            <a:r>
              <a:rPr lang="en-US" dirty="0">
                <a:cs typeface="Times New Roman" pitchFamily="18" charset="0"/>
              </a:rPr>
              <a:t>  typically require several years to </a:t>
            </a:r>
          </a:p>
          <a:p>
            <a:pPr lvl="0" algn="just"/>
            <a:endParaRPr lang="en-US" dirty="0">
              <a:cs typeface="Times New Roman" pitchFamily="18" charset="0"/>
            </a:endParaRPr>
          </a:p>
          <a:p>
            <a:pPr lvl="0" algn="just"/>
            <a:r>
              <a:rPr lang="en-US" dirty="0">
                <a:cs typeface="Times New Roman" pitchFamily="18" charset="0"/>
              </a:rPr>
              <a:t>develop a new variety.</a:t>
            </a:r>
          </a:p>
          <a:p>
            <a:pPr algn="just"/>
            <a:r>
              <a:rPr lang="en-US" dirty="0">
                <a:cs typeface="Times New Roman" pitchFamily="18" charset="0"/>
              </a:rPr>
              <a:t> </a:t>
            </a:r>
          </a:p>
          <a:p>
            <a:pPr lvl="0" algn="just"/>
            <a:r>
              <a:rPr lang="en-US" dirty="0">
                <a:cs typeface="Times New Roman" pitchFamily="18" charset="0"/>
              </a:rPr>
              <a:t>The process begins</a:t>
            </a:r>
          </a:p>
          <a:p>
            <a:pPr algn="just"/>
            <a:r>
              <a:rPr lang="en-US" dirty="0">
                <a:cs typeface="Times New Roman" pitchFamily="18" charset="0"/>
              </a:rPr>
              <a:t> </a:t>
            </a:r>
          </a:p>
          <a:p>
            <a:pPr algn="just"/>
            <a:r>
              <a:rPr lang="en-US" dirty="0">
                <a:cs typeface="Times New Roman" pitchFamily="18" charset="0"/>
              </a:rPr>
              <a:t>                                   Male X  Female  (P1)</a:t>
            </a:r>
          </a:p>
          <a:p>
            <a:pPr algn="just"/>
            <a:r>
              <a:rPr lang="en-US" dirty="0">
                <a:cs typeface="Times New Roman" pitchFamily="18" charset="0"/>
              </a:rPr>
              <a:t> </a:t>
            </a:r>
          </a:p>
          <a:p>
            <a:pPr algn="just"/>
            <a:r>
              <a:rPr lang="en-US" dirty="0">
                <a:cs typeface="Times New Roman" pitchFamily="18" charset="0"/>
              </a:rPr>
              <a:t> Cross pollination           Hybrid                        F1 </a:t>
            </a:r>
          </a:p>
          <a:p>
            <a:pPr algn="just"/>
            <a:endParaRPr lang="en-US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heterozygous but genetically uniform</a:t>
            </a:r>
          </a:p>
          <a:p>
            <a:pPr algn="just"/>
            <a:r>
              <a:rPr lang="en-US" dirty="0">
                <a:cs typeface="Times New Roman" pitchFamily="18" charset="0"/>
              </a:rPr>
              <a:t> </a:t>
            </a:r>
          </a:p>
          <a:p>
            <a:pPr algn="just"/>
            <a:r>
              <a:rPr lang="en-US" dirty="0">
                <a:cs typeface="Times New Roman" pitchFamily="18" charset="0"/>
              </a:rPr>
              <a:t> Self fertilized                 F1 X F1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695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Segregation occurs : it is the separation of homologous </a:t>
            </a:r>
            <a:r>
              <a:rPr lang="en-GB" dirty="0" err="1" smtClean="0"/>
              <a:t>chr</a:t>
            </a:r>
            <a:r>
              <a:rPr lang="en-GB" dirty="0" smtClean="0"/>
              <a:t> at meiosis</a:t>
            </a:r>
          </a:p>
          <a:p>
            <a:r>
              <a:rPr lang="en-GB" dirty="0" smtClean="0"/>
              <a:t>Genetic variability within F2 Population</a:t>
            </a:r>
          </a:p>
          <a:p>
            <a:r>
              <a:rPr lang="en-GB" dirty="0" smtClean="0"/>
              <a:t>Self pollination-homozygou-F5 generation -97%</a:t>
            </a:r>
          </a:p>
          <a:p>
            <a:r>
              <a:rPr lang="en-GB" dirty="0" smtClean="0"/>
              <a:t>Following by initial cross pollination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52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should be the alternate of this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Answer is Anther culture which provides a method for the production  of homozygous lines over the course of a few months.</a:t>
            </a:r>
          </a:p>
          <a:p>
            <a:pPr lvl="0"/>
            <a:r>
              <a:rPr lang="en-US" dirty="0"/>
              <a:t>Haploid plants have </a:t>
            </a:r>
            <a:r>
              <a:rPr lang="en-US" dirty="0" err="1"/>
              <a:t>gametophytic</a:t>
            </a:r>
            <a:r>
              <a:rPr lang="en-US" dirty="0"/>
              <a:t> no. of </a:t>
            </a:r>
            <a:r>
              <a:rPr lang="en-US" dirty="0" err="1"/>
              <a:t>chr.</a:t>
            </a:r>
            <a:r>
              <a:rPr lang="en-US" dirty="0"/>
              <a:t> i.e. a single set of </a:t>
            </a:r>
            <a:r>
              <a:rPr lang="en-US" dirty="0" err="1"/>
              <a:t>chr</a:t>
            </a:r>
            <a:r>
              <a:rPr lang="en-US" dirty="0"/>
              <a:t> in sporophyte,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698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Answer is Anther culture which provides a method for the production  of homozygous lines over the course of a few months.</a:t>
            </a:r>
          </a:p>
          <a:p>
            <a:pPr lvl="0"/>
            <a:r>
              <a:rPr lang="en-US" dirty="0"/>
              <a:t>Haploid plants have </a:t>
            </a:r>
            <a:r>
              <a:rPr lang="en-US" dirty="0" err="1"/>
              <a:t>gametophytic</a:t>
            </a:r>
            <a:r>
              <a:rPr lang="en-US" dirty="0"/>
              <a:t> no. of </a:t>
            </a:r>
            <a:r>
              <a:rPr lang="en-US" dirty="0" err="1"/>
              <a:t>chr.</a:t>
            </a:r>
            <a:r>
              <a:rPr lang="en-US" dirty="0"/>
              <a:t> i.e. a single set of </a:t>
            </a:r>
            <a:r>
              <a:rPr lang="en-US" dirty="0" err="1"/>
              <a:t>chr</a:t>
            </a:r>
            <a:r>
              <a:rPr lang="en-US" dirty="0"/>
              <a:t> in sporophyte,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1468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Androgenesis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Development of haploid plants from the male gametophyte following a developmental pattern resembling embryogenesis, resulting from the culture of anthers or microspores.</a:t>
            </a:r>
          </a:p>
          <a:p>
            <a:pPr>
              <a:buNone/>
            </a:pPr>
            <a:r>
              <a:rPr lang="en-US" dirty="0">
                <a:cs typeface="Times New Roman" pitchFamily="18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282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Anther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Development of haploid plants from the male gametophyte following a developmental pattern resembling embryogenesis, resulting from the culture of anthers or microspores.</a:t>
            </a:r>
          </a:p>
          <a:p>
            <a:pPr>
              <a:buNone/>
            </a:pPr>
            <a:r>
              <a:rPr lang="en-US" dirty="0">
                <a:cs typeface="Times New Roman" pitchFamily="18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294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Techniques for </a:t>
            </a:r>
            <a:r>
              <a:rPr lang="en-US" b="1" dirty="0" err="1"/>
              <a:t>androgenesis</a:t>
            </a:r>
            <a:r>
              <a:rPr lang="en-US" dirty="0"/>
              <a:t>:-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/>
            <a:r>
              <a:rPr lang="en-US" sz="2000" b="1" dirty="0"/>
              <a:t>The requirement that trigger off </a:t>
            </a:r>
            <a:r>
              <a:rPr lang="en-US" sz="2000" b="1" dirty="0" err="1"/>
              <a:t>andro</a:t>
            </a:r>
            <a:r>
              <a:rPr lang="en-US" sz="2000" b="1" dirty="0"/>
              <a:t>. Are</a:t>
            </a:r>
          </a:p>
          <a:p>
            <a:pPr marL="971550" lvl="1" indent="-514350">
              <a:buAutoNum type="alphaLcParenR"/>
            </a:pPr>
            <a:r>
              <a:rPr lang="en-US" sz="2000" b="1" dirty="0"/>
              <a:t>Healthy plants grown under controlled environmental conditions.</a:t>
            </a:r>
          </a:p>
          <a:p>
            <a:pPr marL="971550" lvl="1" indent="-514350">
              <a:buAutoNum type="alphaLcParenR"/>
            </a:pPr>
            <a:r>
              <a:rPr lang="en-US" sz="2000" b="1" dirty="0"/>
              <a:t>Knowledge of pollen ontogenesis  in the strain to be used</a:t>
            </a:r>
          </a:p>
          <a:p>
            <a:pPr marL="971550" lvl="1" indent="-514350">
              <a:buAutoNum type="alphaLcParenR"/>
            </a:pPr>
            <a:r>
              <a:rPr lang="en-US" sz="2000" b="1" dirty="0"/>
              <a:t>Temperature treatment to arrest existing metabolism in order  to shift it towards the new pathway of embryogenesis instead of the </a:t>
            </a:r>
            <a:r>
              <a:rPr lang="en-US" sz="2000" b="1" dirty="0" err="1"/>
              <a:t>ususl</a:t>
            </a:r>
            <a:r>
              <a:rPr lang="en-US" sz="2000" b="1" dirty="0"/>
              <a:t> formation of mature pollens.</a:t>
            </a:r>
          </a:p>
          <a:p>
            <a:pPr marL="971550" lvl="1" indent="-514350">
              <a:buAutoNum type="alphaLcParenR"/>
            </a:pPr>
            <a:r>
              <a:rPr lang="en-US" sz="2000" b="1" dirty="0"/>
              <a:t>Once the androgenic embryos are formed their development into plants is dependent on the composition of culture medium ,light and temperature conditions.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859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9)</a:t>
            </a:r>
            <a:r>
              <a:rPr lang="en-US" dirty="0" err="1" smtClean="0"/>
              <a:t>Germplasm</a:t>
            </a:r>
            <a:r>
              <a:rPr lang="en-US" dirty="0" smtClean="0"/>
              <a:t> </a:t>
            </a:r>
            <a:r>
              <a:rPr lang="en-US" dirty="0"/>
              <a:t>Conservation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Germplasm</a:t>
            </a:r>
            <a:r>
              <a:rPr lang="en-GB" dirty="0"/>
              <a:t> is a term used to describe the genetic resources, or more precisely the DNA of an organism and collections of that material. </a:t>
            </a:r>
          </a:p>
          <a:p>
            <a:endParaRPr lang="en-US" dirty="0"/>
          </a:p>
          <a:p>
            <a:r>
              <a:rPr lang="en-US" dirty="0"/>
              <a:t>Conservation: </a:t>
            </a:r>
            <a:r>
              <a:rPr lang="en-GB" dirty="0"/>
              <a:t>The protection, preservation, management, or restoration of  </a:t>
            </a:r>
            <a:r>
              <a:rPr lang="en-GB" dirty="0" err="1"/>
              <a:t>Germplasm</a:t>
            </a:r>
            <a:r>
              <a:rPr lang="en-GB" dirty="0"/>
              <a:t>.</a:t>
            </a:r>
          </a:p>
          <a:p>
            <a:r>
              <a:rPr lang="en-GB" dirty="0"/>
              <a:t>Or it is the science of the protection and management of biodiversity.</a:t>
            </a:r>
          </a:p>
          <a:p>
            <a:endParaRPr lang="en-GB" dirty="0"/>
          </a:p>
          <a:p>
            <a:r>
              <a:rPr lang="en-GB" dirty="0"/>
              <a:t>It is an interdisciplinary science that aims to apply genetic methods to the conservation and restoration of biodiversity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37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Conservation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man ---seeds &amp;vegetative p </a:t>
            </a:r>
            <a:r>
              <a:rPr lang="en-US" dirty="0" err="1"/>
              <a:t>Ropagules</a:t>
            </a:r>
            <a:r>
              <a:rPr lang="en-US" dirty="0"/>
              <a:t> ---for next season</a:t>
            </a:r>
          </a:p>
          <a:p>
            <a:r>
              <a:rPr lang="en-US" dirty="0"/>
              <a:t>History--- Chinese 700 BC  PSRIMITIVE CULTIVARS &amp;Their primitive relatives</a:t>
            </a:r>
          </a:p>
          <a:p>
            <a:r>
              <a:rPr lang="en-US" dirty="0"/>
              <a:t>Exploitation of resources—due to increase human </a:t>
            </a:r>
            <a:r>
              <a:rPr lang="en-US" dirty="0" err="1"/>
              <a:t>pop.,for</a:t>
            </a:r>
            <a:r>
              <a:rPr lang="en-US" dirty="0"/>
              <a:t> more food,</a:t>
            </a:r>
          </a:p>
          <a:p>
            <a:r>
              <a:rPr lang="en-US" dirty="0"/>
              <a:t>Replacement of wild crops by superior variety crops having improved agronomic characters.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29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</a:t>
            </a:r>
            <a:r>
              <a:rPr lang="en-GB" dirty="0" err="1" smtClean="0"/>
              <a:t>Callogenesis:Callus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It is a mass of undifferentiated </a:t>
            </a:r>
            <a:r>
              <a:rPr lang="en-US" dirty="0" err="1"/>
              <a:t>parenchymatous</a:t>
            </a:r>
            <a:r>
              <a:rPr lang="en-US" dirty="0"/>
              <a:t> cells.</a:t>
            </a:r>
          </a:p>
          <a:p>
            <a:pPr>
              <a:lnSpc>
                <a:spcPct val="90000"/>
              </a:lnSpc>
            </a:pPr>
            <a:r>
              <a:rPr lang="en-US" dirty="0"/>
              <a:t>An unorganized growth of plant cells in vitro on a culture medium is called callus.</a:t>
            </a:r>
          </a:p>
          <a:p>
            <a:pPr>
              <a:lnSpc>
                <a:spcPct val="90000"/>
              </a:lnSpc>
            </a:pPr>
            <a:r>
              <a:rPr lang="en-US" dirty="0"/>
              <a:t>Disorganized tumor like masses of plant cells that form in a </a:t>
            </a:r>
            <a:r>
              <a:rPr lang="en-US" dirty="0" err="1"/>
              <a:t>culture,then</a:t>
            </a:r>
            <a:r>
              <a:rPr lang="en-US" dirty="0"/>
              <a:t> proliferate in an irregular tissue masses and vary widely in </a:t>
            </a:r>
            <a:r>
              <a:rPr lang="en-US" dirty="0" err="1"/>
              <a:t>texture,appearance</a:t>
            </a:r>
            <a:r>
              <a:rPr lang="en-US" dirty="0"/>
              <a:t> and rate of growth.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55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Industrilization</a:t>
            </a:r>
            <a:r>
              <a:rPr lang="en-US" dirty="0"/>
              <a:t> and urbanization ----affect the ecosystem </a:t>
            </a:r>
            <a:r>
              <a:rPr lang="en-US" dirty="0" err="1"/>
              <a:t>adversly</a:t>
            </a:r>
            <a:r>
              <a:rPr lang="en-US" dirty="0"/>
              <a:t>.</a:t>
            </a:r>
          </a:p>
          <a:p>
            <a:r>
              <a:rPr lang="en-US" dirty="0"/>
              <a:t>2000-6000 higher plant sp. Became endangered</a:t>
            </a:r>
          </a:p>
          <a:p>
            <a:r>
              <a:rPr lang="en-US" dirty="0" err="1"/>
              <a:t>Relizing</a:t>
            </a:r>
            <a:r>
              <a:rPr lang="en-US" dirty="0"/>
              <a:t> this factor UN CONF. held on1972---</a:t>
            </a:r>
            <a:r>
              <a:rPr lang="en-US" dirty="0" err="1"/>
              <a:t>recomende</a:t>
            </a:r>
            <a:r>
              <a:rPr lang="en-US" dirty="0"/>
              <a:t>. </a:t>
            </a:r>
            <a:r>
              <a:rPr lang="en-US" dirty="0" err="1"/>
              <a:t>con.of</a:t>
            </a:r>
            <a:r>
              <a:rPr lang="en-US" dirty="0"/>
              <a:t> habitats which are rich in </a:t>
            </a:r>
            <a:r>
              <a:rPr lang="en-US" dirty="0" err="1"/>
              <a:t>g.resources</a:t>
            </a:r>
            <a:endParaRPr lang="en-US" dirty="0"/>
          </a:p>
          <a:p>
            <a:r>
              <a:rPr lang="en-US" dirty="0"/>
              <a:t>1974—CGIAR established---IBPGR</a:t>
            </a:r>
          </a:p>
          <a:p>
            <a:r>
              <a:rPr lang="en-US" dirty="0"/>
              <a:t>IPGRI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598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collection,conservation,and</a:t>
            </a:r>
            <a:r>
              <a:rPr lang="en-US" dirty="0"/>
              <a:t> utilization of the plant genetic resources elsewhere in the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431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Modes of conservation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Principle: To preserve the maximum </a:t>
            </a:r>
          </a:p>
          <a:p>
            <a:r>
              <a:rPr lang="en-US" dirty="0"/>
              <a:t>Possible genetic diversity of a particular plant or genetic stock for future use.</a:t>
            </a:r>
          </a:p>
          <a:p>
            <a:r>
              <a:rPr lang="en-US" dirty="0"/>
              <a:t>Diversity of plant;</a:t>
            </a:r>
          </a:p>
          <a:p>
            <a:r>
              <a:rPr lang="en-US" dirty="0"/>
              <a:t>1) Species</a:t>
            </a:r>
          </a:p>
          <a:p>
            <a:r>
              <a:rPr lang="en-US" dirty="0"/>
              <a:t>2) Varieties</a:t>
            </a:r>
          </a:p>
          <a:p>
            <a:r>
              <a:rPr lang="en-US" dirty="0"/>
              <a:t>3) Individuals</a:t>
            </a:r>
          </a:p>
          <a:p>
            <a:r>
              <a:rPr lang="en-US" dirty="0"/>
              <a:t>4) Special genetic resources: mutant or breeder line with identified genes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133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In situ conservation</a:t>
            </a:r>
          </a:p>
          <a:p>
            <a:r>
              <a:rPr lang="en-US" dirty="0"/>
              <a:t>2) Ex situ conservation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527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conservation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dirty="0"/>
              <a:t>Slow growth system.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Cryo</a:t>
            </a:r>
            <a:r>
              <a:rPr lang="en-US" dirty="0"/>
              <a:t> preservation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Selection of method depends upon the plant material to be used for storage.</a:t>
            </a:r>
          </a:p>
          <a:p>
            <a:pPr marL="514350" indent="-514350">
              <a:buNone/>
              <a:defRPr/>
            </a:pPr>
            <a:r>
              <a:rPr lang="en-US" u="sng" dirty="0"/>
              <a:t>1. Slow growth system</a:t>
            </a:r>
          </a:p>
          <a:p>
            <a:pPr marL="514350" indent="-514350">
              <a:buNone/>
              <a:defRPr/>
            </a:pPr>
            <a:r>
              <a:rPr lang="en-US" dirty="0"/>
              <a:t>Cultures grown under modified conditions</a:t>
            </a:r>
          </a:p>
          <a:p>
            <a:pPr marL="514350" indent="-514350">
              <a:buNone/>
              <a:defRPr/>
            </a:pPr>
            <a:r>
              <a:rPr lang="en-US" dirty="0"/>
              <a:t>Enabling them to be stored for longer periods before transfer to fresh medium constitute slow growth system.</a:t>
            </a:r>
          </a:p>
          <a:p>
            <a:pPr marL="514350" indent="-514350">
              <a:buNone/>
              <a:defRPr/>
            </a:pPr>
            <a:r>
              <a:rPr lang="en-US" u="sng" dirty="0"/>
              <a:t>Modifications</a:t>
            </a:r>
          </a:p>
          <a:p>
            <a:pPr marL="514350" indent="-514350">
              <a:buNone/>
              <a:defRPr/>
            </a:pPr>
            <a:r>
              <a:rPr lang="en-US" dirty="0"/>
              <a:t>1. temp. reduction  2. Manipulation of chemical constituent ( ABA or high sucrose content) in media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237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2. </a:t>
            </a:r>
            <a:r>
              <a:rPr lang="en-US" u="sng" dirty="0"/>
              <a:t>Cryopreservation  </a:t>
            </a:r>
            <a:r>
              <a:rPr lang="en-US" dirty="0"/>
              <a:t>cultures on zero metabolism state by subjectivity them to super low temp_ in the presence or absence of </a:t>
            </a:r>
            <a:r>
              <a:rPr lang="en-US" dirty="0" err="1"/>
              <a:t>cryoprotectants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1.In this technique plant material is frozen and maintained at the temp of liquid N2 which is around -196C or -150C in the </a:t>
            </a:r>
            <a:r>
              <a:rPr lang="en-US" dirty="0" err="1"/>
              <a:t>vapour</a:t>
            </a:r>
            <a:r>
              <a:rPr lang="en-US" dirty="0"/>
              <a:t> phase 1975</a:t>
            </a:r>
            <a:r>
              <a:rPr lang="en-US" dirty="0" smtClean="0"/>
              <a:t>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774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limitation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It is significant due to small no of workers involved.</a:t>
            </a:r>
          </a:p>
          <a:p>
            <a:r>
              <a:rPr lang="en-US" dirty="0"/>
              <a:t>2. Only a few </a:t>
            </a:r>
            <a:r>
              <a:rPr lang="en-US" dirty="0" err="1"/>
              <a:t>sp</a:t>
            </a:r>
            <a:r>
              <a:rPr lang="en-US" dirty="0"/>
              <a:t> are recalcitrant to this method using cell culture.</a:t>
            </a:r>
          </a:p>
          <a:p>
            <a:r>
              <a:rPr lang="en-US" dirty="0"/>
              <a:t>3. G.C using </a:t>
            </a:r>
            <a:r>
              <a:rPr lang="en-US" dirty="0" err="1"/>
              <a:t>cell,tissues</a:t>
            </a:r>
            <a:r>
              <a:rPr lang="en-US" dirty="0"/>
              <a:t> and organs culture  has been reported in 60 </a:t>
            </a:r>
            <a:r>
              <a:rPr lang="en-US" dirty="0" err="1"/>
              <a:t>sps</a:t>
            </a:r>
            <a:r>
              <a:rPr lang="en-US" dirty="0"/>
              <a:t> including fruit trees, </a:t>
            </a:r>
            <a:r>
              <a:rPr lang="en-US" dirty="0" err="1"/>
              <a:t>crops,monocot</a:t>
            </a:r>
            <a:r>
              <a:rPr lang="en-US" dirty="0"/>
              <a:t> and dicot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151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4. Required little space as compared to hectares.</a:t>
            </a:r>
          </a:p>
          <a:p>
            <a:r>
              <a:rPr lang="en-US" dirty="0">
                <a:cs typeface="Arial" charset="0"/>
              </a:rPr>
              <a:t>5. Cryopreservation is most reliable </a:t>
            </a:r>
            <a:r>
              <a:rPr lang="en-US" dirty="0" err="1">
                <a:cs typeface="Arial" charset="0"/>
              </a:rPr>
              <a:t>apporch</a:t>
            </a:r>
            <a:r>
              <a:rPr lang="en-US" dirty="0">
                <a:cs typeface="Arial" charset="0"/>
              </a:rPr>
              <a:t> to long term preservation of c. cultures which posses the biosynthetic capacity for synthesis and accumulation of secondary metabolites.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1543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Limitations: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1. The expensive equipment needed to provide controlled and variable rates of cooling and warming temp.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2. Low cost rate equipment for cooling must be developed.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3. Distribution techniques and information network not to be developed.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70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Callogenesis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The process of callus formation is called </a:t>
            </a:r>
            <a:r>
              <a:rPr lang="en-US" dirty="0" err="1"/>
              <a:t>callogenesis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</a:pPr>
            <a:r>
              <a:rPr lang="en-US" dirty="0"/>
              <a:t>The cultivation of callus is generally occurred on solidified medium and initiated by inoculation of small explants or section from established organ.</a:t>
            </a:r>
          </a:p>
          <a:p>
            <a:pPr>
              <a:lnSpc>
                <a:spcPct val="80000"/>
              </a:lnSpc>
            </a:pPr>
            <a:r>
              <a:rPr lang="en-US" dirty="0"/>
              <a:t>Callus may be maintained indefinitely by regular sub culturing.</a:t>
            </a:r>
          </a:p>
          <a:p>
            <a:pPr>
              <a:lnSpc>
                <a:spcPct val="80000"/>
              </a:lnSpc>
            </a:pPr>
            <a:r>
              <a:rPr lang="en-US" dirty="0"/>
              <a:t>It may be used as the basis of </a:t>
            </a:r>
          </a:p>
          <a:p>
            <a:pPr>
              <a:lnSpc>
                <a:spcPct val="80000"/>
              </a:lnSpc>
            </a:pPr>
            <a:r>
              <a:rPr lang="en-US" dirty="0"/>
              <a:t>1)Organogenesis 2)Cell suspension  culture 3)Somatic embryogenesis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93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2) Organogenesis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The process of callus formation is called </a:t>
            </a:r>
            <a:r>
              <a:rPr lang="en-US" dirty="0" err="1"/>
              <a:t>callogenesis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</a:pPr>
            <a:r>
              <a:rPr lang="en-US" dirty="0"/>
              <a:t>The cultivation of callus is generally occurred on solidified medium and initiated by inoculation of small explants or section from established organ.</a:t>
            </a:r>
          </a:p>
          <a:p>
            <a:pPr>
              <a:lnSpc>
                <a:spcPct val="80000"/>
              </a:lnSpc>
            </a:pPr>
            <a:r>
              <a:rPr lang="en-US" dirty="0"/>
              <a:t>Callus may be maintained indefinitely by regular sub culturing.</a:t>
            </a:r>
          </a:p>
          <a:p>
            <a:pPr>
              <a:lnSpc>
                <a:spcPct val="80000"/>
              </a:lnSpc>
            </a:pPr>
            <a:r>
              <a:rPr lang="en-US" dirty="0"/>
              <a:t>It may be used as the basis of </a:t>
            </a:r>
          </a:p>
          <a:p>
            <a:pPr>
              <a:lnSpc>
                <a:spcPct val="80000"/>
              </a:lnSpc>
            </a:pPr>
            <a:r>
              <a:rPr lang="en-US" dirty="0"/>
              <a:t>1)Organogenesis 2)Cell suspension  culture 3)Somatic embryogenesis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1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maintenance or growth of organ </a:t>
            </a:r>
            <a:r>
              <a:rPr lang="en-US" dirty="0" err="1"/>
              <a:t>primordia</a:t>
            </a:r>
            <a:r>
              <a:rPr lang="en-US" dirty="0"/>
              <a:t> or whole parts of an organ </a:t>
            </a:r>
            <a:r>
              <a:rPr lang="en-US" i="1" dirty="0"/>
              <a:t>in vitro</a:t>
            </a:r>
            <a:r>
              <a:rPr lang="en-US" dirty="0"/>
              <a:t> in a way that allows differentiation and or preservation of its structure and or function.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3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</a:t>
            </a:r>
            <a:r>
              <a:rPr lang="en-GB" dirty="0" err="1" smtClean="0"/>
              <a:t>Micropropagation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Micropropagation</a:t>
            </a:r>
            <a:r>
              <a:rPr lang="en-US" dirty="0"/>
              <a:t> or Clonal Multiplication</a:t>
            </a:r>
          </a:p>
          <a:p>
            <a:r>
              <a:rPr lang="en-US" dirty="0"/>
              <a:t>Micro-Small</a:t>
            </a:r>
          </a:p>
          <a:p>
            <a:r>
              <a:rPr lang="en-US" dirty="0"/>
              <a:t>Propagation-Multiplication</a:t>
            </a:r>
          </a:p>
          <a:p>
            <a:r>
              <a:rPr lang="en-US" dirty="0"/>
              <a:t>1)It can be called as </a:t>
            </a:r>
            <a:r>
              <a:rPr lang="en-US" sz="2800" i="1" dirty="0"/>
              <a:t>in vitro </a:t>
            </a:r>
            <a:r>
              <a:rPr lang="en-US" sz="2800" dirty="0" err="1"/>
              <a:t>propagation,especially</a:t>
            </a:r>
            <a:r>
              <a:rPr lang="en-US" sz="2800" dirty="0"/>
              <a:t> in </a:t>
            </a:r>
            <a:r>
              <a:rPr lang="en-US" sz="2800" dirty="0" err="1"/>
              <a:t>refrence</a:t>
            </a:r>
            <a:r>
              <a:rPr lang="en-US" sz="2800" dirty="0"/>
              <a:t> to enhanced axillary branching or adventitious </a:t>
            </a:r>
            <a:r>
              <a:rPr lang="en-US" dirty="0"/>
              <a:t>regeneration.</a:t>
            </a:r>
          </a:p>
          <a:p>
            <a:r>
              <a:rPr lang="en-US" dirty="0"/>
              <a:t>2)It refers to propagation in culture by axillary and adventitious </a:t>
            </a:r>
            <a:r>
              <a:rPr lang="en-US" dirty="0" err="1"/>
              <a:t>means.It</a:t>
            </a:r>
            <a:r>
              <a:rPr lang="en-US" dirty="0"/>
              <a:t> is a general term for vegetative(asexual)i</a:t>
            </a:r>
            <a:r>
              <a:rPr lang="en-US" i="1" dirty="0"/>
              <a:t>n vitro </a:t>
            </a:r>
            <a:r>
              <a:rPr lang="en-US" dirty="0"/>
              <a:t>propagation </a:t>
            </a:r>
            <a:r>
              <a:rPr lang="en-US" dirty="0" err="1"/>
              <a:t>esometimes</a:t>
            </a:r>
            <a:r>
              <a:rPr lang="en-US" dirty="0"/>
              <a:t> </a:t>
            </a:r>
            <a:r>
              <a:rPr lang="en-US" dirty="0" err="1"/>
              <a:t>refererd</a:t>
            </a:r>
            <a:r>
              <a:rPr lang="en-US" dirty="0"/>
              <a:t> to axillary bud proliferation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91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Nature--Two ways: 1:Sexual 2: asexual</a:t>
            </a:r>
          </a:p>
          <a:p>
            <a:r>
              <a:rPr lang="en-US" dirty="0"/>
              <a:t>Asexual Pro. gives rise the plants which are genetically identical to the parent plant and permits perpetuation of the unique characters of the cultivars.</a:t>
            </a:r>
          </a:p>
          <a:p>
            <a:r>
              <a:rPr lang="en-US" dirty="0"/>
              <a:t>Multiplication of genetically identical copies of a cultivar by asexual reproduction is called </a:t>
            </a:r>
            <a:r>
              <a:rPr lang="en-US" b="1" dirty="0"/>
              <a:t>Clonal propagation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9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Clone</a:t>
            </a:r>
            <a:r>
              <a:rPr lang="en-US" dirty="0"/>
              <a:t>: A population derived from a single individual by </a:t>
            </a:r>
            <a:r>
              <a:rPr lang="en-US" dirty="0" err="1"/>
              <a:t>a.r</a:t>
            </a:r>
            <a:r>
              <a:rPr lang="en-US" dirty="0"/>
              <a:t> is called Clone.</a:t>
            </a:r>
          </a:p>
          <a:p>
            <a:r>
              <a:rPr lang="en-US" dirty="0"/>
              <a:t>Example: seedless plants ,</a:t>
            </a:r>
            <a:r>
              <a:rPr lang="en-US" dirty="0" err="1"/>
              <a:t>Banana,Sugarcane,grape</a:t>
            </a:r>
            <a:r>
              <a:rPr lang="en-US" dirty="0"/>
              <a:t>, </a:t>
            </a:r>
            <a:r>
              <a:rPr lang="en-US" dirty="0" err="1"/>
              <a:t>fig,chrysynthemum,Turmeric,potato,etc</a:t>
            </a:r>
            <a:r>
              <a:rPr lang="en-US" dirty="0"/>
              <a:t>.</a:t>
            </a:r>
          </a:p>
          <a:p>
            <a:r>
              <a:rPr lang="en-US" i="1" dirty="0"/>
              <a:t>In vivo </a:t>
            </a:r>
            <a:r>
              <a:rPr lang="en-US" dirty="0"/>
              <a:t>clonal multiplication is  </a:t>
            </a:r>
            <a:r>
              <a:rPr lang="en-US" dirty="0" err="1"/>
              <a:t>v.difficult,expensive</a:t>
            </a:r>
            <a:r>
              <a:rPr lang="en-US" dirty="0"/>
              <a:t> and season   dependent.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50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1584</Words>
  <Application>Microsoft Office PowerPoint</Application>
  <PresentationFormat>On-screen Show (4:3)</PresentationFormat>
  <Paragraphs>178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Techniques of Plant Tissue Culture</vt:lpstr>
      <vt:lpstr>PowerPoint Presentation</vt:lpstr>
      <vt:lpstr>1)Callogenesis:Callus</vt:lpstr>
      <vt:lpstr>Callogenesis</vt:lpstr>
      <vt:lpstr>2) Organogenesis</vt:lpstr>
      <vt:lpstr>Organ Culture</vt:lpstr>
      <vt:lpstr>3) Micropropagation</vt:lpstr>
      <vt:lpstr>PowerPoint Presentation</vt:lpstr>
      <vt:lpstr>PowerPoint Presentation</vt:lpstr>
      <vt:lpstr>4) Somatic Embryogenesis</vt:lpstr>
      <vt:lpstr>Pathways of Embryogenesis</vt:lpstr>
      <vt:lpstr>From callus From isolated cells i.e., cell suspension cultures </vt:lpstr>
      <vt:lpstr>5)Cell suspension culture</vt:lpstr>
      <vt:lpstr>PowerPoint Presentation</vt:lpstr>
      <vt:lpstr>PowerPoint Presentation</vt:lpstr>
      <vt:lpstr>6:Isolation and purification of protoplast</vt:lpstr>
      <vt:lpstr>PowerPoint Presentation</vt:lpstr>
      <vt:lpstr>Sources of Protoplast</vt:lpstr>
      <vt:lpstr>7)Protoplast fusion: </vt:lpstr>
      <vt:lpstr>PowerPoint Presentation</vt:lpstr>
      <vt:lpstr>7)Anther Culture</vt:lpstr>
      <vt:lpstr>PowerPoint Presentation</vt:lpstr>
      <vt:lpstr>What should be the alternate of this ?</vt:lpstr>
      <vt:lpstr>Importance</vt:lpstr>
      <vt:lpstr>Androgenesis</vt:lpstr>
      <vt:lpstr>Anther culture</vt:lpstr>
      <vt:lpstr>Techniques for androgenesis:-</vt:lpstr>
      <vt:lpstr>9)Germplasm Conservation</vt:lpstr>
      <vt:lpstr>Why Conservation</vt:lpstr>
      <vt:lpstr>PowerPoint Presentation</vt:lpstr>
      <vt:lpstr>PowerPoint Presentation</vt:lpstr>
      <vt:lpstr>Modes of conservation</vt:lpstr>
      <vt:lpstr>PowerPoint Presentation</vt:lpstr>
      <vt:lpstr>Modes of conservation</vt:lpstr>
      <vt:lpstr>PowerPoint Presentation</vt:lpstr>
      <vt:lpstr>Application and limitation</vt:lpstr>
      <vt:lpstr>PowerPoint Presentation</vt:lpstr>
      <vt:lpstr>Limitations: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Plant Tissue Culture</dc:title>
  <dc:creator>Dr Shagufta Naz</dc:creator>
  <cp:lastModifiedBy>Dr Shagufta Naz</cp:lastModifiedBy>
  <cp:revision>12</cp:revision>
  <dcterms:created xsi:type="dcterms:W3CDTF">2006-08-16T00:00:00Z</dcterms:created>
  <dcterms:modified xsi:type="dcterms:W3CDTF">2013-11-18T13:27:43Z</dcterms:modified>
</cp:coreProperties>
</file>